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67A04-9DD8-4880-8B05-FCB8F685342B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ED1AC-A23F-4156-AC3E-65DEA6AE8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3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FD19B-B2D1-4F37-9B21-40FF16C22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415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7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5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87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1"/>
            <a:ext cx="12192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12192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7C5B5-C6B1-4108-8191-ED51C51B85A3}" type="datetime1">
              <a:rPr lang="en-US" smtClean="0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1281F63-56BB-4FCF-B140-1C177BE8E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65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0C8A5-95B5-403F-9F32-8732F55C35CE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C7AB-6A70-4D01-B010-DCB41F51B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7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1"/>
            <a:ext cx="12192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4"/>
            <a:ext cx="12192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048E6-923E-4745-99AB-F7F548C900DA}" type="datetime1">
              <a:rPr lang="en-US" smtClean="0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DA2F49-0830-4ABC-85AA-A3A27541E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08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D6AE6-DF0F-423F-92D1-79C4C27B3190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A033-CC4A-471D-8946-5E886435D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8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33480-866D-4755-BA56-1E0F9F45F295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E924F-01C1-4394-9464-8888BFA7B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98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5B7DD-8336-47A5-A434-EBAEB24ABE6C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AECAE-F8F0-4E74-8B03-98CCA6889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20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A3B4F-8E7E-48D5-9495-FDAF2C83D827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629596-B4F9-420A-98EA-F3EA37483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81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3807885" y="0"/>
            <a:ext cx="61383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3807885" y="0"/>
            <a:ext cx="61383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85FAB-9635-4988-AD37-5374822584B6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0D1DAE-C4C4-4E0D-9497-E474796FF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2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654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07885" y="0"/>
            <a:ext cx="61383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3807885" y="0"/>
            <a:ext cx="61383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220133" y="1169988"/>
            <a:ext cx="3363384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61E7D-7405-43AC-A146-6BE0ECC6C136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067" y="1169988"/>
            <a:ext cx="6925733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8851" y="1169988"/>
            <a:ext cx="977900" cy="2016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C5C081-4268-463F-B307-29FEBB79A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91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E4CE2-B4D6-4BDA-8B00-7FE35D86E97E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BE23-4E01-4C30-A639-A857C44B3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33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8798985" y="0"/>
            <a:ext cx="61383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8864600" y="0"/>
            <a:ext cx="33528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8F0B3-0409-41A3-B386-4C10E8B9B22F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4/20/2016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018" y="6376989"/>
            <a:ext cx="511598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FB0F23-847D-4A57-96CB-71835A7E8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52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72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4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9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5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3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8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6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C1FFF-C6D7-499B-8098-63FEB2EB7F6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EF3F4-DCC6-46CB-93D8-C2F14ADD3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12192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1"/>
            <a:ext cx="12192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ts val="1000"/>
              </a:spcBef>
              <a:spcAft>
                <a:spcPts val="1000"/>
              </a:spcAft>
              <a:buFontTx/>
              <a:buChar char="•"/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774825"/>
            <a:ext cx="109728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7000"/>
            <a:ext cx="28448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spcBef>
                <a:spcPts val="1000"/>
              </a:spcBef>
              <a:spcAft>
                <a:spcPts val="1000"/>
              </a:spcAft>
              <a:buFontTx/>
              <a:buChar char="•"/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fontAlgn="base">
              <a:defRPr/>
            </a:pPr>
            <a:fld id="{40442C7C-8E6A-4C65-A631-28B541C74910}" type="datetime1">
              <a:rPr lang="en-US" smtClean="0">
                <a:solidFill>
                  <a:prstClr val="black">
                    <a:tint val="95000"/>
                  </a:prstClr>
                </a:solidFill>
                <a:latin typeface="Times" panose="02020603050405020304" pitchFamily="18" charset="0"/>
              </a:rPr>
              <a:pPr fontAlgn="base">
                <a:defRPr/>
              </a:pPr>
              <a:t>4/20/2016</a:t>
            </a:fld>
            <a:endParaRPr lang="en-US" dirty="0">
              <a:solidFill>
                <a:prstClr val="black">
                  <a:tint val="95000"/>
                </a:prstClr>
              </a:solidFill>
              <a:latin typeface="Times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018" y="6477000"/>
            <a:ext cx="7344833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spcBef>
                <a:spcPts val="1000"/>
              </a:spcBef>
              <a:spcAft>
                <a:spcPts val="1000"/>
              </a:spcAft>
              <a:buFontTx/>
              <a:buChar char="•"/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fontAlgn="base">
              <a:defRPr/>
            </a:pPr>
            <a:endParaRPr lang="en-US">
              <a:solidFill>
                <a:prstClr val="black">
                  <a:tint val="95000"/>
                </a:prstClr>
              </a:solidFill>
              <a:latin typeface="Times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8934" y="6477000"/>
            <a:ext cx="977900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ts val="1000"/>
              </a:spcBef>
              <a:spcAft>
                <a:spcPts val="1000"/>
              </a:spcAft>
              <a:buFontTx/>
              <a:buChar char="•"/>
              <a:defRPr sz="1200" smtClean="0">
                <a:solidFill>
                  <a:srgbClr val="3F3F3F"/>
                </a:solidFill>
              </a:defRPr>
            </a:lvl1pPr>
          </a:lstStyle>
          <a:p>
            <a:pPr fontAlgn="base">
              <a:defRPr/>
            </a:pPr>
            <a:fld id="{BBE17A24-E157-4BC9-9723-304AE68D0D2B}" type="slidenum">
              <a:rPr lang="en-US">
                <a:latin typeface="Times" panose="02020603050405020304" pitchFamily="18" charset="0"/>
              </a:rPr>
              <a:pPr fontAlgn="base">
                <a:defRPr/>
              </a:pPr>
              <a:t>‹#›</a:t>
            </a:fld>
            <a:endParaRPr 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033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anose="020B0503020204020204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153" y="3203448"/>
            <a:ext cx="9538447" cy="122063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1">
                    <a:satMod val="150000"/>
                  </a:schemeClr>
                </a:solidFill>
                <a:cs typeface="Arial" pitchFamily="34" charset="0"/>
              </a:rPr>
              <a:t>QoS and Impairments</a:t>
            </a:r>
            <a:endParaRPr lang="en-US" sz="4000" dirty="0">
              <a:solidFill>
                <a:schemeClr val="accent1">
                  <a:satMod val="150000"/>
                </a:schemeClr>
              </a:solidFill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5410200"/>
            <a:ext cx="4267200" cy="609600"/>
          </a:xfrm>
        </p:spPr>
        <p:txBody>
          <a:bodyPr rtlCol="0">
            <a:normAutofit/>
          </a:bodyPr>
          <a:lstStyle/>
          <a:p>
            <a:pPr algn="ctr" defTabSz="642203" eaLnBrk="1" fontAlgn="auto" hangingPunct="1">
              <a:spcAft>
                <a:spcPts val="0"/>
              </a:spcAft>
              <a:defRPr/>
            </a:pPr>
            <a:r>
              <a:rPr lang="en-GB" sz="2300" dirty="0">
                <a:latin typeface="+mj-lt"/>
                <a:cs typeface="Arial" pitchFamily="34" charset="0"/>
              </a:rPr>
              <a:t>Muhammad Mateen Yaqoob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300" dirty="0">
              <a:latin typeface="+mj-lt"/>
              <a:cs typeface="Arial" pitchFamily="34" charset="0"/>
            </a:endParaRPr>
          </a:p>
        </p:txBody>
      </p:sp>
      <p:pic>
        <p:nvPicPr>
          <p:cNvPr id="1024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30176"/>
            <a:ext cx="10287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819400" y="23814"/>
            <a:ext cx="8077200" cy="1271587"/>
          </a:xfrm>
          <a:prstGeom prst="rect">
            <a:avLst/>
          </a:prstGeom>
        </p:spPr>
        <p:txBody>
          <a:bodyPr lIns="113683" tIns="0" rIns="43725" bIns="0" anchor="b">
            <a:normAutofit/>
          </a:bodyPr>
          <a:lstStyle/>
          <a:p>
            <a:pPr eaLnBrk="0" fontAlgn="base" hangingPunct="0">
              <a:lnSpc>
                <a:spcPct val="120000"/>
              </a:lnSpc>
              <a:buClr>
                <a:srgbClr val="F0AD00"/>
              </a:buClr>
              <a:buSzPct val="80000"/>
              <a:defRPr/>
            </a:pPr>
            <a:endParaRPr lang="en-US" sz="1900" dirty="0">
              <a:solidFill>
                <a:srgbClr val="FFFFFF"/>
              </a:solidFill>
            </a:endParaRPr>
          </a:p>
          <a:p>
            <a:pPr eaLnBrk="0" fontAlgn="base" hangingPunct="0">
              <a:lnSpc>
                <a:spcPct val="120000"/>
              </a:lnSpc>
              <a:buClr>
                <a:srgbClr val="F0AD00"/>
              </a:buClr>
              <a:buSzPct val="80000"/>
              <a:defRPr/>
            </a:pPr>
            <a:r>
              <a:rPr lang="en-US" sz="1900" dirty="0">
                <a:solidFill>
                  <a:srgbClr val="FFFFFF"/>
                </a:solidFill>
              </a:rPr>
              <a:t>Department of Computer Science</a:t>
            </a:r>
          </a:p>
          <a:p>
            <a:pPr eaLnBrk="0" fontAlgn="base" hangingPunct="0">
              <a:lnSpc>
                <a:spcPct val="120000"/>
              </a:lnSpc>
              <a:buClr>
                <a:srgbClr val="F0AD00"/>
              </a:buClr>
              <a:buSzPct val="80000"/>
              <a:defRPr/>
            </a:pPr>
            <a:r>
              <a:rPr lang="en-US" sz="1900" dirty="0">
                <a:solidFill>
                  <a:srgbClr val="FFFFFF"/>
                </a:solidFill>
              </a:rPr>
              <a:t>COMSATS Institute of Information Technology, Abbottabad</a:t>
            </a:r>
          </a:p>
          <a:p>
            <a:pPr eaLnBrk="0" fontAlgn="base" hangingPunct="0">
              <a:lnSpc>
                <a:spcPct val="120000"/>
              </a:lnSpc>
              <a:buClr>
                <a:srgbClr val="F0AD00"/>
              </a:buClr>
              <a:buSzPct val="80000"/>
              <a:defRPr/>
            </a:pPr>
            <a:endParaRPr lang="en-US" sz="1900" dirty="0">
              <a:solidFill>
                <a:srgbClr val="FFFFFF"/>
              </a:solidFill>
            </a:endParaRPr>
          </a:p>
        </p:txBody>
      </p:sp>
      <p:sp>
        <p:nvSpPr>
          <p:cNvPr id="10247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9568" tIns="34784" rIns="69568" bIns="0" numCol="1" anchor="b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ts val="1000"/>
              </a:spcAft>
              <a:buChar char="•"/>
              <a:defRPr sz="2400">
                <a:solidFill>
                  <a:srgbClr val="000000"/>
                </a:solidFill>
                <a:latin typeface="Times" panose="02020603050405020304" pitchFamily="18" charset="0"/>
              </a:defRPr>
            </a:lvl9pPr>
          </a:lstStyle>
          <a:p>
            <a:fld id="{EC921F43-A168-474B-AE4B-C92A7E9E6DF6}" type="slidenum">
              <a:rPr lang="en-US" sz="1200">
                <a:solidFill>
                  <a:srgbClr val="FFFFFF"/>
                </a:solidFill>
              </a:rPr>
              <a:pPr/>
              <a:t>1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34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QoS and Impairments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There are a number of generic impairments that </a:t>
            </a:r>
            <a:r>
              <a:rPr lang="en-US" dirty="0" smtClean="0"/>
              <a:t>will directly </a:t>
            </a:r>
            <a:r>
              <a:rPr lang="en-US" dirty="0"/>
              <a:t>or indirectly affect quality of </a:t>
            </a:r>
            <a:r>
              <a:rPr lang="en-US" dirty="0" smtClean="0"/>
              <a:t>service</a:t>
            </a:r>
          </a:p>
          <a:p>
            <a:pPr algn="just"/>
            <a:r>
              <a:rPr lang="en-US" dirty="0" smtClean="0"/>
              <a:t>An </a:t>
            </a:r>
            <a:r>
              <a:rPr lang="en-US" dirty="0"/>
              <a:t>understanding of these </a:t>
            </a:r>
            <a:r>
              <a:rPr lang="en-US" dirty="0" smtClean="0"/>
              <a:t>impairments is </a:t>
            </a:r>
            <a:r>
              <a:rPr lang="en-US" dirty="0"/>
              <a:t>extremely important if one wants to grasp the entire </a:t>
            </a:r>
            <a:r>
              <a:rPr lang="en-US" dirty="0" smtClean="0"/>
              <a:t>picture </a:t>
            </a:r>
            <a:r>
              <a:rPr lang="en-US" dirty="0"/>
              <a:t>of a telecommunication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QoS: Voice, Image and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SNR (Signal to Noise Ratio)</a:t>
            </a:r>
          </a:p>
          <a:p>
            <a:pPr lvl="1" algn="just"/>
            <a:r>
              <a:rPr lang="en-US" dirty="0" smtClean="0"/>
              <a:t>It is expressed in dB</a:t>
            </a:r>
          </a:p>
          <a:p>
            <a:pPr lvl="1" algn="just"/>
            <a:r>
              <a:rPr lang="en-US" dirty="0" smtClean="0"/>
              <a:t>Amount </a:t>
            </a:r>
            <a:r>
              <a:rPr lang="en-US" dirty="0"/>
              <a:t>by which signal level exceeds </a:t>
            </a:r>
            <a:r>
              <a:rPr lang="en-US" dirty="0" smtClean="0"/>
              <a:t>noise </a:t>
            </a:r>
            <a:r>
              <a:rPr lang="en-US" dirty="0"/>
              <a:t>level in a speciﬁed </a:t>
            </a:r>
            <a:r>
              <a:rPr lang="en-US" dirty="0" smtClean="0"/>
              <a:t>bandwidth</a:t>
            </a:r>
          </a:p>
          <a:p>
            <a:pPr lvl="1" algn="just"/>
            <a:r>
              <a:rPr lang="en-US" dirty="0" smtClean="0"/>
              <a:t>Voice = 40 dB, Video (TV) = 45 dB, Data </a:t>
            </a:r>
            <a:r>
              <a:rPr lang="en-US" dirty="0" smtClean="0"/>
              <a:t>~ </a:t>
            </a:r>
            <a:r>
              <a:rPr lang="en-US" dirty="0" smtClean="0"/>
              <a:t>15 dB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2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QoS: Voice, Image and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Loudness Rating</a:t>
            </a:r>
          </a:p>
          <a:p>
            <a:pPr lvl="1" algn="just"/>
            <a:r>
              <a:rPr lang="en-US" dirty="0" smtClean="0"/>
              <a:t>Distant </a:t>
            </a:r>
            <a:r>
              <a:rPr lang="en-US" dirty="0"/>
              <a:t>talker’s voice was not loud </a:t>
            </a:r>
            <a:r>
              <a:rPr lang="en-US" dirty="0" smtClean="0"/>
              <a:t>enough at receiving telephone</a:t>
            </a:r>
          </a:p>
          <a:p>
            <a:pPr lvl="1" algn="just"/>
            <a:r>
              <a:rPr lang="en-US" dirty="0" smtClean="0"/>
              <a:t>Overall Loudness Rating (OLR)</a:t>
            </a:r>
          </a:p>
          <a:p>
            <a:pPr lvl="1" algn="just"/>
            <a:r>
              <a:rPr lang="en-US" dirty="0"/>
              <a:t>It is </a:t>
            </a:r>
            <a:r>
              <a:rPr lang="en-US" dirty="0" smtClean="0"/>
              <a:t>assumed that </a:t>
            </a:r>
            <a:r>
              <a:rPr lang="en-US" dirty="0"/>
              <a:t>telephone sensitivity, both for the earpiece and microphone, have been </a:t>
            </a:r>
            <a:r>
              <a:rPr lang="en-US" dirty="0" smtClean="0"/>
              <a:t>measured</a:t>
            </a:r>
          </a:p>
          <a:p>
            <a:pPr lvl="1" algn="just"/>
            <a:r>
              <a:rPr lang="en-US" dirty="0" smtClean="0"/>
              <a:t>Deﬁned as </a:t>
            </a:r>
            <a:r>
              <a:rPr lang="en-US" dirty="0"/>
              <a:t>loudness loss between </a:t>
            </a:r>
            <a:r>
              <a:rPr lang="en-US" dirty="0" smtClean="0"/>
              <a:t>speaking </a:t>
            </a:r>
            <a:r>
              <a:rPr lang="en-US" dirty="0"/>
              <a:t>subscriber’s mouth </a:t>
            </a:r>
            <a:r>
              <a:rPr lang="en-US" dirty="0" smtClean="0"/>
              <a:t>and listening </a:t>
            </a:r>
            <a:r>
              <a:rPr lang="en-US" dirty="0"/>
              <a:t>subscriber’s ear via a telephone connection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9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QoS: Voice, Image and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Bit Error Rate (BER)</a:t>
            </a:r>
          </a:p>
          <a:p>
            <a:pPr lvl="1" algn="just"/>
            <a:r>
              <a:rPr lang="pt-BR" dirty="0"/>
              <a:t>QoS parameter for data </a:t>
            </a:r>
            <a:r>
              <a:rPr lang="pt-BR" dirty="0" smtClean="0"/>
              <a:t>circuits</a:t>
            </a:r>
          </a:p>
          <a:p>
            <a:pPr lvl="1" algn="just"/>
            <a:r>
              <a:rPr lang="pt-BR" dirty="0" smtClean="0"/>
              <a:t>ITU recommends a BER of 1x10</a:t>
            </a:r>
            <a:r>
              <a:rPr lang="pt-BR" baseline="30000" dirty="0" smtClean="0"/>
              <a:t>-6 </a:t>
            </a:r>
            <a:endParaRPr lang="pt-B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7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Impairments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9088" algn="just"/>
            <a:r>
              <a:rPr lang="en-US" dirty="0"/>
              <a:t>There are three basic impairments found in </a:t>
            </a:r>
            <a:r>
              <a:rPr lang="en-US" dirty="0" smtClean="0"/>
              <a:t>all telecomm transmission systems</a:t>
            </a:r>
          </a:p>
          <a:p>
            <a:pPr marL="319088" algn="just"/>
            <a:endParaRPr lang="en-US" dirty="0"/>
          </a:p>
          <a:p>
            <a:pPr marL="319088" algn="just"/>
            <a:r>
              <a:rPr lang="en-US" dirty="0"/>
              <a:t>Amplitude (or attenuation) distortion;</a:t>
            </a:r>
          </a:p>
          <a:p>
            <a:pPr marL="319088" algn="just"/>
            <a:r>
              <a:rPr lang="en-US" dirty="0" smtClean="0"/>
              <a:t>Phase </a:t>
            </a:r>
            <a:r>
              <a:rPr lang="en-US" dirty="0"/>
              <a:t>distortion; and</a:t>
            </a:r>
          </a:p>
          <a:p>
            <a:pPr marL="319088" algn="just"/>
            <a:r>
              <a:rPr lang="en-US" dirty="0" smtClean="0"/>
              <a:t>Noise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Amplitude Distortion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IEEE deﬁnes attenuation distortion (amplitude distortion) as the change in </a:t>
            </a:r>
            <a:r>
              <a:rPr lang="en-US" dirty="0" smtClean="0"/>
              <a:t>attenuation </a:t>
            </a:r>
            <a:r>
              <a:rPr lang="en-US" dirty="0"/>
              <a:t>at any </a:t>
            </a:r>
            <a:r>
              <a:rPr lang="en-US" dirty="0" smtClean="0"/>
              <a:t>frequency w.r.t reference frequency</a:t>
            </a:r>
          </a:p>
          <a:p>
            <a:pPr algn="just"/>
            <a:r>
              <a:rPr lang="en-US" dirty="0" smtClean="0"/>
              <a:t>Voice </a:t>
            </a:r>
            <a:r>
              <a:rPr lang="en-US" dirty="0"/>
              <a:t>channel occupies </a:t>
            </a:r>
            <a:r>
              <a:rPr lang="en-US" dirty="0" smtClean="0"/>
              <a:t>band </a:t>
            </a:r>
            <a:r>
              <a:rPr lang="en-US" dirty="0"/>
              <a:t>from 300 Hz to 3400 </a:t>
            </a:r>
            <a:r>
              <a:rPr lang="en-US" dirty="0" smtClean="0"/>
              <a:t>Hz (pass-band)</a:t>
            </a:r>
          </a:p>
          <a:p>
            <a:pPr algn="just"/>
            <a:r>
              <a:rPr lang="en-US" dirty="0"/>
              <a:t>It can be avoided if all frequencies within </a:t>
            </a:r>
            <a:r>
              <a:rPr lang="en-US" dirty="0" smtClean="0"/>
              <a:t>pass-band </a:t>
            </a:r>
            <a:r>
              <a:rPr lang="en-US" dirty="0"/>
              <a:t>are </a:t>
            </a:r>
            <a:r>
              <a:rPr lang="en-US" dirty="0" smtClean="0"/>
              <a:t>subjected </a:t>
            </a:r>
            <a:r>
              <a:rPr lang="en-US" dirty="0"/>
              <a:t>to the same loss (or gain</a:t>
            </a:r>
            <a:r>
              <a:rPr lang="en-US" dirty="0" smtClean="0"/>
              <a:t>)</a:t>
            </a:r>
          </a:p>
          <a:p>
            <a:pPr algn="just"/>
            <a:r>
              <a:rPr lang="en-US" dirty="0"/>
              <a:t>ITU </a:t>
            </a:r>
            <a:r>
              <a:rPr lang="en-US" dirty="0" smtClean="0"/>
              <a:t>recommends </a:t>
            </a:r>
            <a:r>
              <a:rPr lang="en-US" dirty="0"/>
              <a:t>800 Hz as the reference; in </a:t>
            </a:r>
            <a:r>
              <a:rPr lang="en-US" dirty="0" smtClean="0"/>
              <a:t>North America </a:t>
            </a:r>
            <a:r>
              <a:rPr lang="en-US" dirty="0"/>
              <a:t>the reference is 1000 Hz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6C7AB-6A70-4D01-B010-DCB41F51B8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1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288</Words>
  <Application>Microsoft Office PowerPoint</Application>
  <PresentationFormat>Widescreen</PresentationFormat>
  <Paragraphs>42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Corbel</vt:lpstr>
      <vt:lpstr>Times</vt:lpstr>
      <vt:lpstr>Wingdings</vt:lpstr>
      <vt:lpstr>Wingdings 2</vt:lpstr>
      <vt:lpstr>Wingdings 3</vt:lpstr>
      <vt:lpstr>Office Theme</vt:lpstr>
      <vt:lpstr>Module</vt:lpstr>
      <vt:lpstr>QoS and Impairments</vt:lpstr>
      <vt:lpstr>QoS and Impairments</vt:lpstr>
      <vt:lpstr>QoS: Voice, Image and Data</vt:lpstr>
      <vt:lpstr>QoS: Voice, Image and Data</vt:lpstr>
      <vt:lpstr>QoS: Voice, Image and Data</vt:lpstr>
      <vt:lpstr>Basic Impairments</vt:lpstr>
      <vt:lpstr>Amplitude Distortion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QoS and Impairments</dc:title>
  <dc:creator>Engr Mateen Yaqoob</dc:creator>
  <cp:lastModifiedBy>Engr Mateen Yaqoob</cp:lastModifiedBy>
  <cp:revision>14</cp:revision>
  <dcterms:created xsi:type="dcterms:W3CDTF">2016-04-13T07:14:16Z</dcterms:created>
  <dcterms:modified xsi:type="dcterms:W3CDTF">2016-04-20T10:54:10Z</dcterms:modified>
</cp:coreProperties>
</file>