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61" r:id="rId3"/>
    <p:sldId id="256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52962" autoAdjust="0"/>
  </p:normalViewPr>
  <p:slideViewPr>
    <p:cSldViewPr snapToGrid="0">
      <p:cViewPr varScale="1">
        <p:scale>
          <a:sx n="36" d="100"/>
          <a:sy n="36" d="100"/>
        </p:scale>
        <p:origin x="1938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AB3A1-A73A-4D3A-9AA5-48EB701ED28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42B91-A809-4A22-B939-7ADA8D35A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58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Interactive-Video</a:t>
            </a:r>
          </a:p>
          <a:p>
            <a:r>
              <a:rPr lang="en-US" dirty="0" smtClean="0"/>
              <a:t>When provisioning for Interactive-Video (video conferencing) traffic, the following guidelines are recommended:</a:t>
            </a:r>
          </a:p>
          <a:p>
            <a:r>
              <a:rPr lang="en-US" dirty="0" smtClean="0"/>
              <a:t>Interactive-Video traffic should be marked </a:t>
            </a:r>
          </a:p>
          <a:p>
            <a:r>
              <a:rPr lang="en-US" dirty="0" smtClean="0"/>
              <a:t>Loss should be no more than 1 percent.</a:t>
            </a:r>
          </a:p>
          <a:p>
            <a:r>
              <a:rPr lang="en-US" dirty="0" smtClean="0"/>
              <a:t>One-way latency should be no more than 150 </a:t>
            </a:r>
            <a:r>
              <a:rPr lang="en-US" dirty="0" err="1" smtClean="0"/>
              <a:t>ms.</a:t>
            </a:r>
            <a:endParaRPr lang="en-US" dirty="0" smtClean="0"/>
          </a:p>
          <a:p>
            <a:r>
              <a:rPr lang="en-US" dirty="0" smtClean="0"/>
              <a:t>Jitter should be no more than 30 </a:t>
            </a:r>
            <a:r>
              <a:rPr lang="en-US" dirty="0" smtClean="0"/>
              <a:t>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Assign Interactive-Video to either a preferential queue or a second priority queue (when supported); when using Cisco IOS LLQ, overprovision the minimum-priority bandwidth guarantee to the size of the videoconferencing session plus 20 percent. </a:t>
            </a:r>
          </a:p>
          <a:p>
            <a:r>
              <a:rPr lang="en-US" b="1" dirty="0" smtClean="0"/>
              <a:t>Streaming-Video</a:t>
            </a:r>
          </a:p>
          <a:p>
            <a:r>
              <a:rPr lang="en-US" dirty="0" smtClean="0"/>
              <a:t>When addressing the QoS needs of Streaming-Video traffic, the following guidelines are recommended:</a:t>
            </a:r>
          </a:p>
          <a:p>
            <a:r>
              <a:rPr lang="en-US" dirty="0" smtClean="0"/>
              <a:t>Streaming-Video (whether unicast or multicast) should be marked to DSCP CS4, as designated by the QoS Baseline.</a:t>
            </a:r>
          </a:p>
          <a:p>
            <a:r>
              <a:rPr lang="en-US" dirty="0" smtClean="0"/>
              <a:t>Loss should be no more than 5 percent.</a:t>
            </a:r>
          </a:p>
          <a:p>
            <a:r>
              <a:rPr lang="en-US" dirty="0" smtClean="0"/>
              <a:t>Latency should be no more than 4 to 5 seconds (depending on the video application's buffering capabilities).</a:t>
            </a:r>
          </a:p>
          <a:p>
            <a:r>
              <a:rPr lang="en-US" dirty="0" smtClean="0"/>
              <a:t>There are no significant jitter requirements.</a:t>
            </a:r>
          </a:p>
          <a:p>
            <a:r>
              <a:rPr lang="en-US" dirty="0" smtClean="0"/>
              <a:t>Guaranteed bandwidth (CBWFQ) requirements depend on the encoding format and rate of the video stream.</a:t>
            </a:r>
          </a:p>
          <a:p>
            <a:r>
              <a:rPr lang="en-US" dirty="0" smtClean="0"/>
              <a:t>Streaming-Video is typically unidirectional; therefore, remote branch routers might not require provisioning for Streaming-Video traffic on their WAN or VPN edges (in the direction of branch to campus).</a:t>
            </a:r>
          </a:p>
          <a:p>
            <a:r>
              <a:rPr lang="en-US" dirty="0" err="1" smtClean="0"/>
              <a:t>Nonorganizational</a:t>
            </a:r>
            <a:r>
              <a:rPr lang="en-US" dirty="0" smtClean="0"/>
              <a:t> Streaming-Video applications (either unicast or multicast), such as entertainment video content, may be marked as </a:t>
            </a:r>
            <a:r>
              <a:rPr lang="en-US" dirty="0" err="1" smtClean="0"/>
              <a:t>ScavengerDSCP</a:t>
            </a:r>
            <a:r>
              <a:rPr lang="en-US" dirty="0" smtClean="0"/>
              <a:t> CS1, provisioned in the Scavenger traffic class and assigned a minimal bandwidth (CBWFQ) percentage.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7EAE8-C9D9-40F7-81F4-2E5C6EDDB08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485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Best-Effort Data</a:t>
            </a:r>
          </a:p>
          <a:p>
            <a:r>
              <a:rPr lang="en-US" dirty="0" smtClean="0"/>
              <a:t>When addressing the QoS needs of Best-Effort traffic, the following guidelines are recommended:</a:t>
            </a:r>
          </a:p>
          <a:p>
            <a:r>
              <a:rPr lang="en-US" dirty="0" smtClean="0"/>
              <a:t>Best-Effort traffic should be marked to DSCP 0.</a:t>
            </a:r>
          </a:p>
          <a:p>
            <a:r>
              <a:rPr lang="en-US" dirty="0" smtClean="0"/>
              <a:t>Adequate bandwidth should be assigned to the Best-Effort class as a whole because the majority of applications default to this class. It is recommended to reserve at least 25 percent for Best-Effort traffic</a:t>
            </a:r>
          </a:p>
          <a:p>
            <a:r>
              <a:rPr lang="en-US" b="1" dirty="0" smtClean="0"/>
              <a:t>Bulk Data</a:t>
            </a:r>
          </a:p>
          <a:p>
            <a:r>
              <a:rPr lang="en-US" dirty="0" smtClean="0"/>
              <a:t>When addressing the QoS needs of Bulk Data traffic, the following guidelines are recommended:</a:t>
            </a:r>
          </a:p>
          <a:p>
            <a:r>
              <a:rPr lang="en-US" dirty="0" smtClean="0"/>
              <a:t>Bulk Data traffic should be marked to DSCP AF11; excess Bulk Data traffic can be marked down by a </a:t>
            </a:r>
            <a:r>
              <a:rPr lang="en-US" dirty="0" err="1" smtClean="0"/>
              <a:t>policer</a:t>
            </a:r>
            <a:r>
              <a:rPr lang="en-US" dirty="0" smtClean="0"/>
              <a:t> to AF12 or AF13.</a:t>
            </a:r>
          </a:p>
          <a:p>
            <a:r>
              <a:rPr lang="en-US" dirty="0" smtClean="0"/>
              <a:t>Bulk Data traffic should have a moderate bandwidth guarantee but should be constrained from dominating a link</a:t>
            </a:r>
          </a:p>
          <a:p>
            <a:r>
              <a:rPr lang="en-US" b="1" dirty="0" smtClean="0"/>
              <a:t>Transactional Data/Interactive Data</a:t>
            </a:r>
          </a:p>
          <a:p>
            <a:r>
              <a:rPr lang="en-US" dirty="0" smtClean="0"/>
              <a:t>When addressing the QoS needs of Transactional Data and Interactive Data traffic, the following guidelines are recommended:</a:t>
            </a:r>
          </a:p>
          <a:p>
            <a:r>
              <a:rPr lang="en-US" dirty="0" smtClean="0"/>
              <a:t>Transactional Data traffic should be marked to DSCP AF21; excess Transactional Data traffic can be marked down by a </a:t>
            </a:r>
            <a:r>
              <a:rPr lang="en-US" dirty="0" err="1" smtClean="0"/>
              <a:t>policer</a:t>
            </a:r>
            <a:r>
              <a:rPr lang="en-US" dirty="0" smtClean="0"/>
              <a:t> to AF22 or AF23.</a:t>
            </a:r>
          </a:p>
          <a:p>
            <a:r>
              <a:rPr lang="en-US" dirty="0" smtClean="0"/>
              <a:t>Transactional Data traffic should have an adequate bandwidth guarantee for the interactive, foreground operations that it supports.</a:t>
            </a:r>
          </a:p>
          <a:p>
            <a:r>
              <a:rPr lang="en-US" b="1" dirty="0" smtClean="0"/>
              <a:t>Mission-Critical Data</a:t>
            </a:r>
          </a:p>
          <a:p>
            <a:r>
              <a:rPr lang="en-US" dirty="0" smtClean="0"/>
              <a:t>When addressing the QoS needs of Locally-Defined Mission-Critical Data traffic, the following guidelines are recommended:</a:t>
            </a:r>
          </a:p>
          <a:p>
            <a:r>
              <a:rPr lang="en-US" dirty="0" smtClean="0"/>
              <a:t>Locally-Defined Mission-Critical Data traffic should be marked to DSCP AF31; excess Mission-Critical Data traffic can be marked down by a </a:t>
            </a:r>
            <a:r>
              <a:rPr lang="en-US" dirty="0" err="1" smtClean="0"/>
              <a:t>policer</a:t>
            </a:r>
            <a:r>
              <a:rPr lang="en-US" dirty="0" smtClean="0"/>
              <a:t> to AF32 or AF33. However, Cisco IP Telephony equipment currently is using DSCP AF31 to mark Call-Signaling traffic; until all Cisco IPT products mark Call-Signaling to DSCP CS3, a temporary placeholder code point, DSCP 25, can be used to identify Locally-Defined Mission-Critical Data traffic.</a:t>
            </a:r>
          </a:p>
          <a:p>
            <a:r>
              <a:rPr lang="en-US" dirty="0" smtClean="0"/>
              <a:t>Locally-Defined Mission-Critical Data traffic should have an adequate bandwidth guarantee for the interactive, foreground operations that it supports.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7EAE8-C9D9-40F7-81F4-2E5C6EDDB08A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338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3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3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49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1"/>
            <a:ext cx="12192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12192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9C7F7-EA5D-42DC-B9DD-2A1D29023336}" type="datetimeFigureOut">
              <a:rPr lang="en-US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1281F63-56BB-4FCF-B140-1C177BE8E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83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EE768-2D9F-4646-AB69-4781BCA8D31B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6C7AB-6A70-4D01-B010-DCB41F51B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80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1"/>
            <a:ext cx="12192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4"/>
            <a:ext cx="12192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F5D49-B697-4EE0-BDA5-F0E44D85BFBC}" type="datetimeFigureOut">
              <a:rPr lang="en-US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DA2F49-0830-4ABC-85AA-A3A27541E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7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6BA7E-CF9F-4DDE-B4B5-DD986689225B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A033-CC4A-471D-8946-5E886435D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44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F35AB-8E2D-47EF-9C22-330472F6362D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E924F-01C1-4394-9464-8888BFA7B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81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091FC-FD3D-40ED-B63B-97D38ABBA043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AECAE-F8F0-4E74-8B03-98CCA6889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05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6691A-AA54-4167-BA8F-6F9BE0551A6B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629596-B4F9-420A-98EA-F3EA37483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094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3807885" y="0"/>
            <a:ext cx="61383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3807885" y="0"/>
            <a:ext cx="61383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A99D8-4FC9-44D3-8116-93E44381E080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0D1DAE-C4C4-4E0D-9497-E474796FF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22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21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07885" y="0"/>
            <a:ext cx="61383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3807885" y="0"/>
            <a:ext cx="61383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220133" y="1169988"/>
            <a:ext cx="3363384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D400A-184C-4159-8220-319AA606F15E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067" y="1169988"/>
            <a:ext cx="6925733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8851" y="1169988"/>
            <a:ext cx="977900" cy="2016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C5C081-4268-463F-B307-29FEBB79A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97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90972-D2DD-4E75-9254-E8426B328524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BE23-4E01-4C30-A639-A857C44B3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977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8798985" y="0"/>
            <a:ext cx="61383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8864600" y="0"/>
            <a:ext cx="33528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65436-8888-4CD9-95E6-9D45E6F42A82}" type="datetimeFigureOut">
              <a:rPr lang="en-US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3/17/2016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018" y="6376989"/>
            <a:ext cx="511598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FB0F23-847D-4A57-96CB-71835A7E8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41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7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1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2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0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6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6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9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53224-53D2-4383-AA85-D04311E3BC3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38863-AF7D-4134-B828-5EA52731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6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12192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1"/>
            <a:ext cx="12192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774825"/>
            <a:ext cx="109728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7000"/>
            <a:ext cx="28448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spcBef>
                <a:spcPts val="1000"/>
              </a:spcBef>
              <a:spcAft>
                <a:spcPts val="1000"/>
              </a:spcAft>
              <a:buFontTx/>
              <a:buChar char="•"/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fontAlgn="base">
              <a:defRPr/>
            </a:pPr>
            <a:fld id="{C6766649-E38D-462F-93CF-C77083A3EA57}" type="datetimeFigureOut">
              <a:rPr lang="en-US">
                <a:solidFill>
                  <a:prstClr val="black">
                    <a:tint val="95000"/>
                  </a:prstClr>
                </a:solidFill>
                <a:latin typeface="Times" panose="02020603050405020304" pitchFamily="18" charset="0"/>
              </a:rPr>
              <a:pPr fontAlgn="base">
                <a:defRPr/>
              </a:pPr>
              <a:t>3/17/2016</a:t>
            </a:fld>
            <a:endParaRPr lang="en-US" dirty="0">
              <a:solidFill>
                <a:prstClr val="black">
                  <a:tint val="95000"/>
                </a:prstClr>
              </a:solidFill>
              <a:latin typeface="Times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018" y="6477000"/>
            <a:ext cx="7344833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spcBef>
                <a:spcPts val="1000"/>
              </a:spcBef>
              <a:spcAft>
                <a:spcPts val="1000"/>
              </a:spcAft>
              <a:buFontTx/>
              <a:buChar char="•"/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fontAlgn="base">
              <a:defRPr/>
            </a:pPr>
            <a:endParaRPr lang="en-US">
              <a:solidFill>
                <a:prstClr val="black">
                  <a:tint val="95000"/>
                </a:prstClr>
              </a:solidFill>
              <a:latin typeface="Times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8934" y="6477000"/>
            <a:ext cx="977900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ts val="1000"/>
              </a:spcBef>
              <a:spcAft>
                <a:spcPts val="1000"/>
              </a:spcAft>
              <a:buFontTx/>
              <a:buChar char="•"/>
              <a:defRPr sz="1200" smtClean="0">
                <a:solidFill>
                  <a:srgbClr val="3F3F3F"/>
                </a:solidFill>
              </a:defRPr>
            </a:lvl1pPr>
          </a:lstStyle>
          <a:p>
            <a:pPr fontAlgn="base">
              <a:defRPr/>
            </a:pPr>
            <a:fld id="{BBE17A24-E157-4BC9-9723-304AE68D0D2B}" type="slidenum">
              <a:rPr lang="en-US">
                <a:latin typeface="Times" panose="02020603050405020304" pitchFamily="18" charset="0"/>
              </a:rPr>
              <a:pPr fontAlgn="base">
                <a:defRPr/>
              </a:pPr>
              <a:t>‹#›</a:t>
            </a:fld>
            <a:endParaRPr 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15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8153" y="3203448"/>
            <a:ext cx="9538447" cy="122063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accent1">
                    <a:satMod val="150000"/>
                  </a:schemeClr>
                </a:solidFill>
                <a:cs typeface="Arial" pitchFamily="34" charset="0"/>
              </a:rPr>
              <a:t>Quality Characteristics in Telecommunication</a:t>
            </a:r>
            <a:endParaRPr lang="en-US" sz="4000" dirty="0">
              <a:solidFill>
                <a:schemeClr val="accent1">
                  <a:satMod val="150000"/>
                </a:schemeClr>
              </a:solidFill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5410200"/>
            <a:ext cx="4267200" cy="609600"/>
          </a:xfrm>
        </p:spPr>
        <p:txBody>
          <a:bodyPr rtlCol="0">
            <a:normAutofit/>
          </a:bodyPr>
          <a:lstStyle/>
          <a:p>
            <a:pPr algn="ctr" defTabSz="642203" eaLnBrk="1" fontAlgn="auto" hangingPunct="1">
              <a:spcAft>
                <a:spcPts val="0"/>
              </a:spcAft>
              <a:defRPr/>
            </a:pPr>
            <a:r>
              <a:rPr lang="en-GB" sz="2300" dirty="0">
                <a:latin typeface="+mj-lt"/>
                <a:cs typeface="Arial" pitchFamily="34" charset="0"/>
              </a:rPr>
              <a:t>Muhammad Mateen Yaqoob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300" dirty="0">
              <a:latin typeface="+mj-lt"/>
              <a:cs typeface="Arial" pitchFamily="34" charset="0"/>
            </a:endParaRPr>
          </a:p>
        </p:txBody>
      </p:sp>
      <p:pic>
        <p:nvPicPr>
          <p:cNvPr id="1024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30176"/>
            <a:ext cx="10287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819400" y="23814"/>
            <a:ext cx="8077200" cy="1271587"/>
          </a:xfrm>
          <a:prstGeom prst="rect">
            <a:avLst/>
          </a:prstGeom>
        </p:spPr>
        <p:txBody>
          <a:bodyPr lIns="113683" tIns="0" rIns="43725" bIns="0" anchor="b">
            <a:normAutofit/>
          </a:bodyPr>
          <a:lstStyle/>
          <a:p>
            <a:pPr eaLnBrk="0" fontAlgn="base" hangingPunct="0">
              <a:lnSpc>
                <a:spcPct val="120000"/>
              </a:lnSpc>
              <a:buClr>
                <a:srgbClr val="F0AD00"/>
              </a:buClr>
              <a:buSzPct val="80000"/>
              <a:defRPr/>
            </a:pPr>
            <a:endParaRPr lang="en-US" sz="1900" dirty="0">
              <a:solidFill>
                <a:srgbClr val="FFFFFF"/>
              </a:solidFill>
            </a:endParaRPr>
          </a:p>
          <a:p>
            <a:pPr eaLnBrk="0" fontAlgn="base" hangingPunct="0">
              <a:lnSpc>
                <a:spcPct val="120000"/>
              </a:lnSpc>
              <a:buClr>
                <a:srgbClr val="F0AD00"/>
              </a:buClr>
              <a:buSzPct val="80000"/>
              <a:defRPr/>
            </a:pPr>
            <a:r>
              <a:rPr lang="en-US" sz="1900" dirty="0">
                <a:solidFill>
                  <a:srgbClr val="FFFFFF"/>
                </a:solidFill>
              </a:rPr>
              <a:t>Department of Computer Science</a:t>
            </a:r>
          </a:p>
          <a:p>
            <a:pPr eaLnBrk="0" fontAlgn="base" hangingPunct="0">
              <a:lnSpc>
                <a:spcPct val="120000"/>
              </a:lnSpc>
              <a:buClr>
                <a:srgbClr val="F0AD00"/>
              </a:buClr>
              <a:buSzPct val="80000"/>
              <a:defRPr/>
            </a:pPr>
            <a:r>
              <a:rPr lang="en-US" sz="1900" dirty="0">
                <a:solidFill>
                  <a:srgbClr val="FFFFFF"/>
                </a:solidFill>
              </a:rPr>
              <a:t>COMSATS Institute of Information Technology, Abbottabad</a:t>
            </a:r>
          </a:p>
          <a:p>
            <a:pPr eaLnBrk="0" fontAlgn="base" hangingPunct="0">
              <a:lnSpc>
                <a:spcPct val="120000"/>
              </a:lnSpc>
              <a:buClr>
                <a:srgbClr val="F0AD00"/>
              </a:buClr>
              <a:buSzPct val="80000"/>
              <a:defRPr/>
            </a:pPr>
            <a:endParaRPr lang="en-US" sz="1900" dirty="0">
              <a:solidFill>
                <a:srgbClr val="FFFFFF"/>
              </a:solidFill>
            </a:endParaRPr>
          </a:p>
        </p:txBody>
      </p:sp>
      <p:sp>
        <p:nvSpPr>
          <p:cNvPr id="10247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9568" tIns="34784" rIns="69568" bIns="0" numCol="1" anchor="b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fld id="{EC921F43-A168-474B-AE4B-C92A7E9E6DF6}" type="slidenum">
              <a:rPr lang="en-US" sz="1200">
                <a:solidFill>
                  <a:srgbClr val="FFFFFF"/>
                </a:solidFill>
              </a:rPr>
              <a:pPr/>
              <a:t>1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QoS Control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Maximize </a:t>
            </a:r>
            <a:r>
              <a:rPr lang="en-US" dirty="0"/>
              <a:t>network resource and satisfying the individual user’s QoS </a:t>
            </a:r>
            <a:r>
              <a:rPr lang="en-US" dirty="0" smtClean="0"/>
              <a:t>requirements</a:t>
            </a:r>
          </a:p>
          <a:p>
            <a:pPr lvl="1" algn="just"/>
            <a:r>
              <a:rPr lang="en-US" dirty="0" smtClean="0"/>
              <a:t>Admission control</a:t>
            </a:r>
          </a:p>
          <a:p>
            <a:pPr lvl="1" algn="just"/>
            <a:r>
              <a:rPr lang="en-US" dirty="0" smtClean="0"/>
              <a:t>Traffic </a:t>
            </a:r>
            <a:r>
              <a:rPr lang="en-US" dirty="0"/>
              <a:t>access </a:t>
            </a:r>
            <a:r>
              <a:rPr lang="en-US" dirty="0" smtClean="0"/>
              <a:t>control</a:t>
            </a:r>
          </a:p>
          <a:p>
            <a:pPr lvl="1" algn="just"/>
            <a:r>
              <a:rPr lang="en-US" dirty="0" smtClean="0"/>
              <a:t>Packet scheduling</a:t>
            </a:r>
          </a:p>
          <a:p>
            <a:pPr lvl="1" algn="just"/>
            <a:r>
              <a:rPr lang="en-US" dirty="0" smtClean="0"/>
              <a:t>Buffer management</a:t>
            </a:r>
          </a:p>
          <a:p>
            <a:pPr lvl="1" algn="just"/>
            <a:r>
              <a:rPr lang="en-US" dirty="0" smtClean="0"/>
              <a:t>Other (Flow &amp; Congestion Control and QoS routing)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Admission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Validation process in </a:t>
            </a:r>
            <a:r>
              <a:rPr lang="en-US" dirty="0" smtClean="0"/>
              <a:t>which a </a:t>
            </a:r>
            <a:r>
              <a:rPr lang="en-US" dirty="0"/>
              <a:t>check is performed before a connection is established to see if current resources are </a:t>
            </a:r>
            <a:r>
              <a:rPr lang="en-US" dirty="0" smtClean="0"/>
              <a:t>sufficient</a:t>
            </a:r>
          </a:p>
          <a:p>
            <a:pPr algn="just"/>
            <a:r>
              <a:rPr lang="en-US" dirty="0" smtClean="0"/>
              <a:t>Limits load </a:t>
            </a:r>
            <a:r>
              <a:rPr lang="en-US" dirty="0"/>
              <a:t>on </a:t>
            </a:r>
            <a:r>
              <a:rPr lang="en-US" dirty="0" smtClean="0"/>
              <a:t>queuing system</a:t>
            </a:r>
          </a:p>
          <a:p>
            <a:pPr algn="just"/>
            <a:r>
              <a:rPr lang="en-US" dirty="0" smtClean="0"/>
              <a:t>Call Admission Control is </a:t>
            </a:r>
            <a:r>
              <a:rPr lang="en-US" dirty="0"/>
              <a:t>executed to decide whether to accept or reject the call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6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Traffic </a:t>
            </a:r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Shapes behavior </a:t>
            </a:r>
            <a:r>
              <a:rPr lang="en-US" dirty="0"/>
              <a:t>of data flows </a:t>
            </a:r>
            <a:r>
              <a:rPr lang="en-US" dirty="0" smtClean="0"/>
              <a:t>at entry </a:t>
            </a:r>
            <a:r>
              <a:rPr lang="en-US" dirty="0"/>
              <a:t>and at specific points within </a:t>
            </a:r>
            <a:r>
              <a:rPr lang="en-US" dirty="0" smtClean="0"/>
              <a:t>network</a:t>
            </a:r>
          </a:p>
          <a:p>
            <a:pPr algn="just"/>
            <a:r>
              <a:rPr lang="en-US" dirty="0"/>
              <a:t>Emitting traffic to </a:t>
            </a:r>
            <a:r>
              <a:rPr lang="en-US" dirty="0" smtClean="0"/>
              <a:t>network </a:t>
            </a:r>
            <a:r>
              <a:rPr lang="en-US" dirty="0"/>
              <a:t>should comply with </a:t>
            </a:r>
            <a:r>
              <a:rPr lang="en-US" dirty="0" smtClean="0"/>
              <a:t>traffic descriptor</a:t>
            </a:r>
          </a:p>
          <a:p>
            <a:pPr algn="just"/>
            <a:r>
              <a:rPr lang="en-US" dirty="0"/>
              <a:t>If not, </a:t>
            </a:r>
            <a:r>
              <a:rPr lang="en-US" dirty="0" smtClean="0"/>
              <a:t>excess </a:t>
            </a:r>
            <a:r>
              <a:rPr lang="en-US" dirty="0"/>
              <a:t>traffic can be either dropped, tagged to a lower priority, or </a:t>
            </a:r>
            <a:r>
              <a:rPr lang="en-US" dirty="0" smtClean="0"/>
              <a:t>delayed</a:t>
            </a:r>
          </a:p>
          <a:p>
            <a:pPr algn="just"/>
            <a:r>
              <a:rPr lang="en-US" dirty="0"/>
              <a:t>Filter data flows to make them conform to the expectations of </a:t>
            </a:r>
            <a:r>
              <a:rPr lang="en-US" dirty="0" smtClean="0"/>
              <a:t>scheduling </a:t>
            </a:r>
            <a:r>
              <a:rPr lang="en-US" dirty="0"/>
              <a:t>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9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Specifies the order in which queued packets are actually </a:t>
            </a:r>
            <a:r>
              <a:rPr lang="en-US" dirty="0" smtClean="0"/>
              <a:t>transmitted</a:t>
            </a:r>
          </a:p>
          <a:p>
            <a:pPr algn="just"/>
            <a:r>
              <a:rPr lang="en-US" dirty="0"/>
              <a:t>Packet scheduling also enforces a set of rules in sharing the link </a:t>
            </a:r>
            <a:r>
              <a:rPr lang="en-US" dirty="0" smtClean="0"/>
              <a:t>bandwidth</a:t>
            </a:r>
          </a:p>
          <a:p>
            <a:pPr algn="just"/>
            <a:r>
              <a:rPr lang="en-US" dirty="0"/>
              <a:t>Prioritizes a user’s traffic in two </a:t>
            </a:r>
            <a:r>
              <a:rPr lang="en-US" dirty="0" smtClean="0"/>
              <a:t>categories</a:t>
            </a:r>
          </a:p>
          <a:p>
            <a:pPr lvl="1" algn="just"/>
            <a:r>
              <a:rPr lang="en-US" dirty="0" smtClean="0"/>
              <a:t>Delay </a:t>
            </a:r>
            <a:r>
              <a:rPr lang="en-US" dirty="0"/>
              <a:t>priority for real-time traffic </a:t>
            </a:r>
            <a:endParaRPr lang="en-US" dirty="0" smtClean="0"/>
          </a:p>
          <a:p>
            <a:pPr lvl="1" algn="just"/>
            <a:r>
              <a:rPr lang="en-US" dirty="0" smtClean="0"/>
              <a:t>Loss </a:t>
            </a:r>
            <a:r>
              <a:rPr lang="en-US" dirty="0"/>
              <a:t>priority for data-type traffic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9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Sets the buffer sharing policy and decides which packet should be discarded when </a:t>
            </a:r>
            <a:r>
              <a:rPr lang="en-US" dirty="0" smtClean="0"/>
              <a:t>buffer overflows</a:t>
            </a:r>
          </a:p>
          <a:p>
            <a:pPr algn="just"/>
            <a:r>
              <a:rPr lang="en-US" dirty="0"/>
              <a:t>Design of buffer sharing strategies is also very critical to the performance of the </a:t>
            </a:r>
            <a:r>
              <a:rPr lang="en-US" dirty="0" smtClean="0"/>
              <a:t>networks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8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Traffic Categories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7AECAE-F8F0-4E74-8B03-98CCA688915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0175" y="2028825"/>
            <a:ext cx="9391650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05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Simplifying QoS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7AECAE-F8F0-4E74-8B03-98CCA688915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850" y="1581153"/>
            <a:ext cx="10044113" cy="509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21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QoS Requirements of VoIP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VoIP deployments require the provisioning of explicit priority servicing </a:t>
            </a:r>
            <a:r>
              <a:rPr lang="en-US" dirty="0" smtClean="0"/>
              <a:t>traffic </a:t>
            </a:r>
            <a:r>
              <a:rPr lang="en-US" dirty="0"/>
              <a:t>and a guaranteed bandwidth </a:t>
            </a:r>
            <a:r>
              <a:rPr lang="en-US" dirty="0" smtClean="0"/>
              <a:t>service</a:t>
            </a:r>
          </a:p>
          <a:p>
            <a:pPr algn="just"/>
            <a:r>
              <a:rPr lang="en-US" dirty="0" smtClean="0"/>
              <a:t>These classes are;</a:t>
            </a:r>
            <a:endParaRPr lang="en-US" dirty="0"/>
          </a:p>
          <a:p>
            <a:pPr lvl="1" algn="just"/>
            <a:r>
              <a:rPr lang="en-US" dirty="0" smtClean="0"/>
              <a:t>Voice</a:t>
            </a:r>
          </a:p>
          <a:p>
            <a:pPr lvl="1" algn="just"/>
            <a:r>
              <a:rPr lang="en-US" dirty="0"/>
              <a:t>Loss</a:t>
            </a:r>
          </a:p>
          <a:p>
            <a:pPr lvl="1" algn="just"/>
            <a:r>
              <a:rPr lang="en-US" dirty="0"/>
              <a:t>Latency</a:t>
            </a:r>
          </a:p>
          <a:p>
            <a:pPr lvl="1" algn="just"/>
            <a:r>
              <a:rPr lang="en-US" dirty="0" smtClean="0"/>
              <a:t>Jitter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7AECAE-F8F0-4E74-8B03-98CCA688915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3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QoS Requirements of </a:t>
            </a:r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Two main types of video traffic exist: </a:t>
            </a:r>
            <a:endParaRPr lang="en-US" dirty="0" smtClean="0"/>
          </a:p>
          <a:p>
            <a:pPr lvl="1" algn="just"/>
            <a:r>
              <a:rPr lang="en-US" dirty="0" smtClean="0"/>
              <a:t>Interactive-Video </a:t>
            </a:r>
            <a:r>
              <a:rPr lang="en-US" dirty="0"/>
              <a:t>(videoconferencing) and </a:t>
            </a:r>
            <a:endParaRPr lang="en-US" dirty="0" smtClean="0"/>
          </a:p>
          <a:p>
            <a:pPr lvl="1" algn="just"/>
            <a:r>
              <a:rPr lang="en-US" dirty="0" smtClean="0"/>
              <a:t>Streaming-Video </a:t>
            </a:r>
            <a:r>
              <a:rPr lang="en-US" dirty="0"/>
              <a:t>(both unicast and multicast). 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7AECAE-F8F0-4E74-8B03-98CCA688915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0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QoS Requirement for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/>
              <a:t>Data traffic characteristics vary from one application to </a:t>
            </a:r>
            <a:r>
              <a:rPr lang="en-US" sz="2800" dirty="0" smtClean="0"/>
              <a:t>another</a:t>
            </a:r>
          </a:p>
          <a:p>
            <a:pPr algn="just"/>
            <a:r>
              <a:rPr lang="en-US" sz="2800" dirty="0"/>
              <a:t>QoS Baseline came up with four main classes of data traffic, according to their general networking characteristics and </a:t>
            </a:r>
            <a:r>
              <a:rPr lang="en-US" sz="2800" dirty="0" smtClean="0"/>
              <a:t>requirements</a:t>
            </a:r>
          </a:p>
          <a:p>
            <a:pPr lvl="1" algn="just"/>
            <a:r>
              <a:rPr lang="en-US" sz="2400" dirty="0" smtClean="0"/>
              <a:t>Best-Effort</a:t>
            </a:r>
          </a:p>
          <a:p>
            <a:pPr lvl="1" algn="just"/>
            <a:r>
              <a:rPr lang="en-US" sz="2400" dirty="0" smtClean="0"/>
              <a:t>Bulk Data</a:t>
            </a:r>
          </a:p>
          <a:p>
            <a:pPr lvl="1" algn="just"/>
            <a:r>
              <a:rPr lang="en-US" sz="2400" dirty="0" smtClean="0"/>
              <a:t>Transactional </a:t>
            </a:r>
            <a:r>
              <a:rPr lang="en-US" sz="2400" dirty="0"/>
              <a:t>Data/Interactive Data and </a:t>
            </a:r>
            <a:endParaRPr lang="en-US" sz="2400" dirty="0" smtClean="0"/>
          </a:p>
          <a:p>
            <a:pPr lvl="1" algn="just"/>
            <a:r>
              <a:rPr lang="en-US" sz="2400" dirty="0" smtClean="0"/>
              <a:t>Mission-Critical </a:t>
            </a:r>
            <a:r>
              <a:rPr lang="en-US" sz="2400" dirty="0"/>
              <a:t>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6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Necessary for any application to run on the system</a:t>
            </a:r>
          </a:p>
          <a:p>
            <a:pPr algn="just"/>
            <a:r>
              <a:rPr lang="en-US" dirty="0" smtClean="0"/>
              <a:t>It is required for any process to allocate resource in order to run</a:t>
            </a:r>
          </a:p>
          <a:p>
            <a:pPr algn="just"/>
            <a:r>
              <a:rPr lang="en-US" dirty="0" smtClean="0"/>
              <a:t>In networks, resource can be</a:t>
            </a:r>
          </a:p>
          <a:p>
            <a:pPr lvl="1" algn="just"/>
            <a:r>
              <a:rPr lang="en-US" sz="2400" dirty="0" smtClean="0"/>
              <a:t>Bandwidth</a:t>
            </a:r>
          </a:p>
          <a:p>
            <a:pPr lvl="1" algn="just"/>
            <a:r>
              <a:rPr lang="en-US" sz="2400" dirty="0" smtClean="0"/>
              <a:t>Power (Energy)</a:t>
            </a:r>
          </a:p>
          <a:p>
            <a:pPr lvl="1" algn="just"/>
            <a:r>
              <a:rPr lang="en-US" sz="2400" dirty="0" smtClean="0"/>
              <a:t>Data rate</a:t>
            </a:r>
          </a:p>
          <a:p>
            <a:pPr lvl="1" algn="just"/>
            <a:r>
              <a:rPr lang="en-US" sz="2400" dirty="0" smtClean="0"/>
              <a:t>Buffers</a:t>
            </a:r>
          </a:p>
          <a:p>
            <a:pPr lvl="1" algn="just"/>
            <a:r>
              <a:rPr lang="en-US" sz="2400" dirty="0" smtClean="0"/>
              <a:t>Router Processors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4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Congestion occurs when </a:t>
            </a:r>
            <a:r>
              <a:rPr lang="en-US" dirty="0" smtClean="0"/>
              <a:t>available </a:t>
            </a:r>
            <a:r>
              <a:rPr lang="en-US" dirty="0"/>
              <a:t>capacity of any resource is insufficient to satisfy </a:t>
            </a:r>
            <a:r>
              <a:rPr lang="en-US" dirty="0" smtClean="0"/>
              <a:t>requirements</a:t>
            </a:r>
          </a:p>
          <a:p>
            <a:pPr algn="just"/>
            <a:r>
              <a:rPr lang="en-US" dirty="0"/>
              <a:t>Proper and fair management of each </a:t>
            </a:r>
            <a:r>
              <a:rPr lang="en-US" dirty="0" smtClean="0"/>
              <a:t>resource </a:t>
            </a:r>
            <a:r>
              <a:rPr lang="en-US" dirty="0"/>
              <a:t>tends to improve the overall system </a:t>
            </a:r>
            <a:r>
              <a:rPr lang="en-US" dirty="0" smtClean="0"/>
              <a:t>performance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3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Resource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Improves </a:t>
            </a:r>
            <a:r>
              <a:rPr lang="en-US" dirty="0"/>
              <a:t>performance by eliminating some </a:t>
            </a:r>
            <a:r>
              <a:rPr lang="en-US" dirty="0" smtClean="0"/>
              <a:t>bottlenecks</a:t>
            </a:r>
          </a:p>
          <a:p>
            <a:pPr algn="just"/>
            <a:r>
              <a:rPr lang="en-US" dirty="0" smtClean="0"/>
              <a:t>Enables </a:t>
            </a:r>
            <a:r>
              <a:rPr lang="en-US" dirty="0"/>
              <a:t>QoS </a:t>
            </a:r>
            <a:r>
              <a:rPr lang="en-US" dirty="0" smtClean="0"/>
              <a:t>guarantees</a:t>
            </a:r>
          </a:p>
          <a:p>
            <a:pPr algn="just"/>
            <a:r>
              <a:rPr lang="en-US" dirty="0" smtClean="0"/>
              <a:t>Provides </a:t>
            </a:r>
            <a:r>
              <a:rPr lang="en-US" dirty="0"/>
              <a:t>isolation between traffic </a:t>
            </a:r>
            <a:r>
              <a:rPr lang="en-US" dirty="0" smtClean="0"/>
              <a:t>streams</a:t>
            </a:r>
          </a:p>
          <a:p>
            <a:pPr algn="just"/>
            <a:r>
              <a:rPr lang="en-US" dirty="0" smtClean="0"/>
              <a:t>Enhances </a:t>
            </a:r>
            <a:r>
              <a:rPr lang="en-US" dirty="0"/>
              <a:t>system security by countering certain kinds of DoS </a:t>
            </a:r>
            <a:r>
              <a:rPr lang="en-US" dirty="0" smtClean="0"/>
              <a:t>attacks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980</Words>
  <Application>Microsoft Office PowerPoint</Application>
  <PresentationFormat>Widescreen</PresentationFormat>
  <Paragraphs>115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Corbel</vt:lpstr>
      <vt:lpstr>Times</vt:lpstr>
      <vt:lpstr>Wingdings</vt:lpstr>
      <vt:lpstr>Wingdings 2</vt:lpstr>
      <vt:lpstr>Wingdings 3</vt:lpstr>
      <vt:lpstr>Office Theme</vt:lpstr>
      <vt:lpstr>Module</vt:lpstr>
      <vt:lpstr>Quality Characteristics in Telecommunication</vt:lpstr>
      <vt:lpstr>Application Traffic Categories</vt:lpstr>
      <vt:lpstr>Simplifying QoS</vt:lpstr>
      <vt:lpstr>QoS Requirements of VoIP</vt:lpstr>
      <vt:lpstr>QoS Requirements of Video</vt:lpstr>
      <vt:lpstr>QoS Requirement for Data</vt:lpstr>
      <vt:lpstr>Resource Allocation</vt:lpstr>
      <vt:lpstr>Resource Allocation</vt:lpstr>
      <vt:lpstr>Effects of Resource Allocation</vt:lpstr>
      <vt:lpstr>QoS Control Mechanisms</vt:lpstr>
      <vt:lpstr>Admission Control</vt:lpstr>
      <vt:lpstr>Traffic Access Control</vt:lpstr>
      <vt:lpstr>Packet Scheduling</vt:lpstr>
      <vt:lpstr>Buffer Management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Characteristics in Telecommunication</dc:title>
  <dc:creator>Engr Mateen Yaqoob</dc:creator>
  <cp:lastModifiedBy>Engr Mateen Yaqoob</cp:lastModifiedBy>
  <cp:revision>16</cp:revision>
  <dcterms:created xsi:type="dcterms:W3CDTF">2016-03-10T11:42:32Z</dcterms:created>
  <dcterms:modified xsi:type="dcterms:W3CDTF">2016-03-17T11:15:37Z</dcterms:modified>
</cp:coreProperties>
</file>