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F052A-1883-4645-93C5-FAD3FBE915C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7CBB2-C97A-4EAB-AFF7-9BA46609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3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term integrated services (as in Integrated Services Digital Network [ISDN] or the IETF Integrated Services [</a:t>
            </a:r>
            <a:r>
              <a:rPr lang="en-US" dirty="0" err="1" smtClean="0"/>
              <a:t>IntServ</a:t>
            </a:r>
            <a:r>
              <a:rPr lang="en-US" dirty="0" smtClean="0"/>
              <a:t>] model) refers to the mixing of different types of traffic, such as voice, video, and data, over a single packet-switched network.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7CBB2-C97A-4EAB-AFF7-9BA46609DB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1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C7F7-EA5D-42DC-B9DD-2A1D29023336}" type="datetimeFigureOut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281F63-56BB-4FCF-B140-1C177BE8E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98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90972-D2DD-4E75-9254-E8426B32852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BE23-4E01-4C30-A639-A857C44B3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87989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8864600" y="0"/>
            <a:ext cx="33528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5436-8888-4CD9-95E6-9D45E6F42A82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018" y="6376989"/>
            <a:ext cx="511598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FB0F23-847D-4A57-96CB-71835A7E8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1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EE768-2D9F-4646-AB69-4781BCA8D31B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6C7AB-6A70-4D01-B010-DCB41F51B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5D49-B697-4EE0-BDA5-F0E44D85BFBC}" type="datetimeFigureOut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DA2F49-0830-4ABC-85AA-A3A27541E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24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6BA7E-CF9F-4DDE-B4B5-DD986689225B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A033-CC4A-471D-8946-5E886435D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4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35AB-8E2D-47EF-9C22-330472F6362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E924F-01C1-4394-9464-8888BFA7B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91FC-FD3D-40ED-B63B-97D38ABBA043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AECAE-F8F0-4E74-8B03-98CCA6889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6691A-AA54-4167-BA8F-6F9BE0551A6B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629596-B4F9-420A-98EA-F3EA37483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3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99D8-4FC9-44D3-8116-93E44381E08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0D1DAE-C4C4-4E0D-9497-E474796FF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20133" y="1169988"/>
            <a:ext cx="3363384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D400A-184C-4159-8220-319AA606F15E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3/2/2016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067" y="1169988"/>
            <a:ext cx="6925733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8851" y="1169988"/>
            <a:ext cx="977900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C5C081-4268-463F-B307-29FEBB79A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0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ts val="1000"/>
              </a:spcBef>
              <a:spcAft>
                <a:spcPts val="1000"/>
              </a:spcAft>
              <a:buFontTx/>
              <a:buChar char="•"/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74825"/>
            <a:ext cx="109728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spcBef>
                <a:spcPts val="1000"/>
              </a:spcBef>
              <a:spcAft>
                <a:spcPts val="1000"/>
              </a:spcAft>
              <a:buFontTx/>
              <a:buChar char="•"/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defRPr/>
            </a:pPr>
            <a:fld id="{C6766649-E38D-462F-93CF-C77083A3EA57}" type="datetimeFigureOut">
              <a:rPr lang="en-US">
                <a:solidFill>
                  <a:prstClr val="black">
                    <a:tint val="95000"/>
                  </a:prstClr>
                </a:solidFill>
                <a:latin typeface="Times" panose="02020603050405020304" pitchFamily="18" charset="0"/>
              </a:rPr>
              <a:pPr fontAlgn="base">
                <a:defRPr/>
              </a:pPr>
              <a:t>3/2/2016</a:t>
            </a:fld>
            <a:endParaRPr lang="en-US" dirty="0">
              <a:solidFill>
                <a:prstClr val="black">
                  <a:tint val="95000"/>
                </a:prstClr>
              </a:solidFill>
              <a:latin typeface="Times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spcBef>
                <a:spcPts val="1000"/>
              </a:spcBef>
              <a:spcAft>
                <a:spcPts val="1000"/>
              </a:spcAft>
              <a:buFontTx/>
              <a:buChar char="•"/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Times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000"/>
              </a:spcBef>
              <a:spcAft>
                <a:spcPts val="1000"/>
              </a:spcAft>
              <a:buFontTx/>
              <a:buChar char="•"/>
              <a:defRPr sz="1200" smtClean="0">
                <a:solidFill>
                  <a:srgbClr val="3F3F3F"/>
                </a:solidFill>
              </a:defRPr>
            </a:lvl1pPr>
          </a:lstStyle>
          <a:p>
            <a:pPr fontAlgn="base">
              <a:defRPr/>
            </a:pPr>
            <a:fld id="{BBE17A24-E157-4BC9-9723-304AE68D0D2B}" type="slidenum">
              <a:rPr lang="en-US">
                <a:latin typeface="Times" panose="02020603050405020304" pitchFamily="18" charset="0"/>
              </a:rPr>
              <a:pPr fontAlgn="base">
                <a:defRPr/>
              </a:pPr>
              <a:t>‹#›</a:t>
            </a:fld>
            <a:endParaRPr 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3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50000"/>
                <a:lumOff val="50000"/>
              </a:schemeClr>
            </a:gs>
            <a:gs pos="55760">
              <a:srgbClr val="808592"/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8153" y="3203448"/>
            <a:ext cx="9538447" cy="122063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cs typeface="Arial" pitchFamily="34" charset="0"/>
              </a:rPr>
              <a:t>Introduction to Quality of Service (QoS)</a:t>
            </a:r>
            <a:endParaRPr lang="en-US" sz="4000" dirty="0">
              <a:solidFill>
                <a:schemeClr val="accent1">
                  <a:satMod val="1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5410200"/>
            <a:ext cx="4267200" cy="609600"/>
          </a:xfrm>
        </p:spPr>
        <p:txBody>
          <a:bodyPr rtlCol="0">
            <a:normAutofit/>
          </a:bodyPr>
          <a:lstStyle/>
          <a:p>
            <a:pPr algn="ctr" defTabSz="642203" eaLnBrk="1" fontAlgn="auto" hangingPunct="1">
              <a:spcAft>
                <a:spcPts val="0"/>
              </a:spcAft>
              <a:defRPr/>
            </a:pPr>
            <a:r>
              <a:rPr lang="en-GB" sz="2300" dirty="0">
                <a:latin typeface="+mj-lt"/>
                <a:cs typeface="Arial" pitchFamily="34" charset="0"/>
              </a:rPr>
              <a:t>Muhammad Mateen Yaqoob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>
              <a:latin typeface="+mj-lt"/>
              <a:cs typeface="Arial" pitchFamily="34" charset="0"/>
            </a:endParaRPr>
          </a:p>
        </p:txBody>
      </p:sp>
      <p:pic>
        <p:nvPicPr>
          <p:cNvPr id="1024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0176"/>
            <a:ext cx="10287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819400" y="23814"/>
            <a:ext cx="8077200" cy="1271587"/>
          </a:xfrm>
          <a:prstGeom prst="rect">
            <a:avLst/>
          </a:prstGeom>
        </p:spPr>
        <p:txBody>
          <a:bodyPr lIns="113683" tIns="0" rIns="43725" bIns="0" anchor="b">
            <a:normAutofit/>
          </a:bodyPr>
          <a:lstStyle/>
          <a:p>
            <a:pPr eaLnBrk="0" fontAlgn="base" hangingPunct="0">
              <a:lnSpc>
                <a:spcPct val="120000"/>
              </a:lnSpc>
              <a:buClr>
                <a:srgbClr val="F0AD00"/>
              </a:buClr>
              <a:buSzPct val="80000"/>
              <a:defRPr/>
            </a:pPr>
            <a:endParaRPr lang="en-US" sz="1900" dirty="0">
              <a:solidFill>
                <a:srgbClr val="FFFFFF"/>
              </a:solidFill>
            </a:endParaRPr>
          </a:p>
          <a:p>
            <a:pPr eaLnBrk="0" fontAlgn="base" hangingPunct="0">
              <a:lnSpc>
                <a:spcPct val="120000"/>
              </a:lnSpc>
              <a:buClr>
                <a:srgbClr val="F0AD00"/>
              </a:buClr>
              <a:buSzPct val="80000"/>
              <a:defRPr/>
            </a:pPr>
            <a:r>
              <a:rPr lang="en-US" sz="1900" dirty="0">
                <a:solidFill>
                  <a:srgbClr val="FFFFFF"/>
                </a:solidFill>
              </a:rPr>
              <a:t>Department of Computer Science</a:t>
            </a:r>
          </a:p>
          <a:p>
            <a:pPr eaLnBrk="0" fontAlgn="base" hangingPunct="0">
              <a:lnSpc>
                <a:spcPct val="120000"/>
              </a:lnSpc>
              <a:buClr>
                <a:srgbClr val="F0AD00"/>
              </a:buClr>
              <a:buSzPct val="80000"/>
              <a:defRPr/>
            </a:pPr>
            <a:r>
              <a:rPr lang="en-US" sz="1900" dirty="0">
                <a:solidFill>
                  <a:srgbClr val="FFFFFF"/>
                </a:solidFill>
              </a:rPr>
              <a:t>COMSATS Institute of Information Technology, Abbottabad</a:t>
            </a:r>
          </a:p>
          <a:p>
            <a:pPr eaLnBrk="0" fontAlgn="base" hangingPunct="0">
              <a:lnSpc>
                <a:spcPct val="120000"/>
              </a:lnSpc>
              <a:buClr>
                <a:srgbClr val="F0AD00"/>
              </a:buClr>
              <a:buSzPct val="80000"/>
              <a:defRPr/>
            </a:pPr>
            <a:endParaRPr lang="en-US" sz="1900" dirty="0">
              <a:solidFill>
                <a:srgbClr val="FFFFFF"/>
              </a:solidFill>
            </a:endParaRP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568" tIns="34784" rIns="69568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spcAft>
                <a:spcPts val="1000"/>
              </a:spcAft>
              <a:buChar char="•"/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ts val="1000"/>
              </a:spcBef>
              <a:spcAft>
                <a:spcPts val="1000"/>
              </a:spcAft>
              <a:buChar char="•"/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ts val="1000"/>
              </a:spcBef>
              <a:spcAft>
                <a:spcPts val="1000"/>
              </a:spcAft>
              <a:buChar char="•"/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ts val="1000"/>
              </a:spcBef>
              <a:spcAft>
                <a:spcPts val="1000"/>
              </a:spcAft>
              <a:buChar char="•"/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ts val="1000"/>
              </a:spcBef>
              <a:spcAft>
                <a:spcPts val="1000"/>
              </a:spcAft>
              <a:buChar char="•"/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ts val="1000"/>
              </a:spcAft>
              <a:buChar char="•"/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ts val="1000"/>
              </a:spcAft>
              <a:buChar char="•"/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ts val="1000"/>
              </a:spcAft>
              <a:buChar char="•"/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ts val="1000"/>
              </a:spcAft>
              <a:buChar char="•"/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fld id="{EC921F43-A168-474B-AE4B-C92A7E9E6DF6}" type="slidenum">
              <a:rPr lang="en-US" sz="1200">
                <a:solidFill>
                  <a:srgbClr val="FFFFFF"/>
                </a:solidFill>
              </a:rPr>
              <a:pPr/>
              <a:t>1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4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QoS Evolution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first attempt to standardize QoS came in the mid-1990’s.</a:t>
            </a:r>
          </a:p>
          <a:p>
            <a:pPr algn="just"/>
            <a:r>
              <a:rPr lang="en-US" dirty="0" smtClean="0"/>
              <a:t>Internet Engineering Task Force (IETF) published Integrated Services Request For Comments (</a:t>
            </a:r>
            <a:r>
              <a:rPr lang="en-US" dirty="0" err="1" smtClean="0"/>
              <a:t>IntServ</a:t>
            </a:r>
            <a:r>
              <a:rPr lang="en-US" dirty="0" smtClean="0"/>
              <a:t> RFCs).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AECAE-F8F0-4E74-8B03-98CCA68891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3671888"/>
            <a:ext cx="7729538" cy="272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QoS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the late 1990’s, QoS techniques became more sophisticated and were adapted to advanced networking technologies, such as Multiprotocol Label Switching (MPLS) and Virtual Private Networks (VPNs).</a:t>
            </a:r>
          </a:p>
          <a:p>
            <a:pPr algn="just"/>
            <a:r>
              <a:rPr lang="en-US" dirty="0" smtClean="0"/>
              <a:t>The most recent trend in QoS is simplification and automation, with the goal of efficiently provisioning "intelligent" QoS on IP networks.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6C7AB-6A70-4D01-B010-DCB41F51B8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676400" y="1774826"/>
            <a:ext cx="8839200" cy="4854575"/>
          </a:xfrm>
        </p:spPr>
        <p:txBody>
          <a:bodyPr/>
          <a:lstStyle/>
          <a:p>
            <a:pPr algn="just" eaLnBrk="1" hangingPunct="1"/>
            <a:r>
              <a:rPr lang="en-US" sz="2800" dirty="0" smtClean="0"/>
              <a:t>Capability of the service providers to provide a satisfactory service.</a:t>
            </a:r>
          </a:p>
          <a:p>
            <a:pPr algn="just" eaLnBrk="1" hangingPunct="1"/>
            <a:endParaRPr lang="en-US" sz="2800" dirty="0" smtClean="0"/>
          </a:p>
          <a:p>
            <a:pPr algn="just" eaLnBrk="1" hangingPunct="1"/>
            <a:r>
              <a:rPr lang="en-US" sz="2800" dirty="0" smtClean="0"/>
              <a:t>Includes voice quality, signal strength, low call blocking and dropping probability, high data rates for multimedia and data applications etc.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What is QoS?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0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Imagine a situation where you are hardly able to hear what your friend is talking over the phone or the call gets cut when you are talking something important.</a:t>
            </a:r>
          </a:p>
          <a:p>
            <a:pPr algn="just"/>
            <a:r>
              <a:rPr lang="en-US" dirty="0" smtClean="0"/>
              <a:t>You do not want to get low quality service for paying high monthly bills.</a:t>
            </a:r>
          </a:p>
          <a:p>
            <a:pPr algn="just"/>
            <a:r>
              <a:rPr lang="en-US" dirty="0" smtClean="0"/>
              <a:t>Preference has to be given to customers who pay more to get better service, without affecting the remaining customers who pay normal amount.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6C7AB-6A70-4D01-B010-DCB41F51B8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 realize all these things effective QoS schemes are needed.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Issues and schemes related to providing better QoS is the main concern of communication network service provider.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6C7AB-6A70-4D01-B010-DCB41F51B8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Prospective of 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century ago, public switched telephone network (PSTN) started building out a worldwide.</a:t>
            </a:r>
          </a:p>
          <a:p>
            <a:pPr algn="just"/>
            <a:r>
              <a:rPr lang="en-US" dirty="0" smtClean="0"/>
              <a:t>Circuit switched network; consisted of fixed-bandwidth, dedicated circuits and ideally was suited to carrying real-time traffic.</a:t>
            </a:r>
          </a:p>
          <a:p>
            <a:pPr algn="just"/>
            <a:r>
              <a:rPr lang="en-US" dirty="0" smtClean="0"/>
              <a:t>Five decades later, networking experts from military and educational environments introduced packet-switched networks.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6C7AB-6A70-4D01-B010-DCB41F51B8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Prospective of 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Packet-switched networks caused a shift toward connectionless communication protocols that can handle packets that might arrive out of order.</a:t>
            </a:r>
          </a:p>
          <a:p>
            <a:pPr algn="just"/>
            <a:r>
              <a:rPr lang="en-US" dirty="0" smtClean="0"/>
              <a:t>Connection-oriented protocols such as X.25 and Systems Network Architecture (SNA), Frame Relay and Asynchronous Transfer Mode (ATM) were developed.</a:t>
            </a:r>
          </a:p>
          <a:p>
            <a:pPr algn="just"/>
            <a:r>
              <a:rPr lang="en-US" dirty="0" smtClean="0"/>
              <a:t>Real-time communications such as voice can use virtual circuits regardless of the underlying networking technology.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6C7AB-6A70-4D01-B010-DCB41F51B8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Prospective of 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 find a more effective solution which support a combination of voice and data, integrated services offerings were introduced.</a:t>
            </a:r>
          </a:p>
          <a:p>
            <a:pPr algn="just"/>
            <a:r>
              <a:rPr lang="en-US" dirty="0" smtClean="0"/>
              <a:t>Integrated Services Digital Network [ISDN] or the IETF Integrated Services [</a:t>
            </a:r>
            <a:r>
              <a:rPr lang="en-US" dirty="0" err="1" smtClean="0"/>
              <a:t>IntServ</a:t>
            </a:r>
            <a:r>
              <a:rPr lang="en-US" dirty="0" smtClean="0"/>
              <a:t>] model.</a:t>
            </a:r>
          </a:p>
          <a:p>
            <a:pPr algn="just"/>
            <a:r>
              <a:rPr lang="en-US" dirty="0" smtClean="0"/>
              <a:t>In the late 1990’s, IP was the choice for converged networks because of its ease of use and advances in handling real-time traffic.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6C7AB-6A70-4D01-B010-DCB41F51B8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Prospective of 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key enablers for IP networks to converge successfully voice, video, and data over packet-switched infrastructures were QoS technologies.</a:t>
            </a:r>
          </a:p>
          <a:p>
            <a:pPr algn="just"/>
            <a:r>
              <a:rPr lang="en-US" dirty="0" smtClean="0"/>
              <a:t>QoS allows for the differentiated treatment of data traffic.</a:t>
            </a:r>
          </a:p>
          <a:p>
            <a:pPr algn="just"/>
            <a:r>
              <a:rPr lang="en-US" dirty="0" smtClean="0"/>
              <a:t>As QoS technologies evolved, enterprises saw the value of a single-network infrastructure and began planning toward deploying converged networks.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6C7AB-6A70-4D01-B010-DCB41F51B8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QoS Evolution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6C7AB-6A70-4D01-B010-DCB41F51B8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8" y="1762124"/>
            <a:ext cx="9772651" cy="456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47</TotalTime>
  <Words>561</Words>
  <Application>Microsoft Office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Corbel</vt:lpstr>
      <vt:lpstr>Times</vt:lpstr>
      <vt:lpstr>Times New Roman</vt:lpstr>
      <vt:lpstr>Wingdings</vt:lpstr>
      <vt:lpstr>Wingdings 2</vt:lpstr>
      <vt:lpstr>Wingdings 3</vt:lpstr>
      <vt:lpstr>Module</vt:lpstr>
      <vt:lpstr>Introduction to Quality of Service (QoS)</vt:lpstr>
      <vt:lpstr>What is QoS?</vt:lpstr>
      <vt:lpstr>Why QoS?</vt:lpstr>
      <vt:lpstr>Why QoS?</vt:lpstr>
      <vt:lpstr>Historical Prospective of QoS</vt:lpstr>
      <vt:lpstr>Historical Prospective of QoS</vt:lpstr>
      <vt:lpstr>Historical Prospective of QoS</vt:lpstr>
      <vt:lpstr>Historical Prospective of QoS</vt:lpstr>
      <vt:lpstr>QoS Evolution</vt:lpstr>
      <vt:lpstr>QoS Evolution</vt:lpstr>
      <vt:lpstr>QoS Evolution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Quality of Service (QoS)</dc:title>
  <dc:creator>Engr Mateen Yaqoob</dc:creator>
  <cp:lastModifiedBy>Engr Mateen Yaqoob</cp:lastModifiedBy>
  <cp:revision>6</cp:revision>
  <dcterms:created xsi:type="dcterms:W3CDTF">2016-03-02T08:42:03Z</dcterms:created>
  <dcterms:modified xsi:type="dcterms:W3CDTF">2016-03-02T09:30:02Z</dcterms:modified>
</cp:coreProperties>
</file>